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65" r:id="rId3"/>
    <p:sldId id="275" r:id="rId4"/>
    <p:sldId id="269" r:id="rId5"/>
    <p:sldId id="261" r:id="rId6"/>
    <p:sldId id="262" r:id="rId7"/>
    <p:sldId id="270" r:id="rId8"/>
    <p:sldId id="280" r:id="rId9"/>
    <p:sldId id="279" r:id="rId10"/>
    <p:sldId id="263" r:id="rId11"/>
    <p:sldId id="271" r:id="rId12"/>
    <p:sldId id="272" r:id="rId13"/>
    <p:sldId id="256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FF"/>
    <a:srgbClr val="FF7C80"/>
    <a:srgbClr val="FF99CC"/>
    <a:srgbClr val="FF6699"/>
    <a:srgbClr val="66CCFF"/>
    <a:srgbClr val="33CCFF"/>
    <a:srgbClr val="3399FF"/>
    <a:srgbClr val="99CC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2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3AC19-3479-47A5-86C7-0DEC2467E9E3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713AF-1E11-4A27-B89B-858AA413C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file:///C:\Documents%20and%20Settings\USER\&#1056;&#1072;&#1073;&#1086;&#1095;&#1080;&#1081;%20&#1089;&#1090;&#1086;&#1083;\&#1055;&#1040;&#1055;&#1040;%20&#1040;&#1053;&#1044;&#1056;&#1045;&#1049;\&#1054;&#1090;&#1077;&#1094;%20&#1040;&#1085;&#1076;&#1088;&#1077;&#1081;.av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428727" y="2152715"/>
            <a:ext cx="6572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«Возрождение Введенского собора  лейб-гвардии Семеновского полка </a:t>
            </a:r>
          </a:p>
          <a:p>
            <a:pPr algn="ctr"/>
            <a:r>
              <a:rPr lang="ru-RU" sz="3600" dirty="0" smtClean="0">
                <a:latin typeface="Monotype Corsiva" pitchFamily="66" charset="0"/>
              </a:rPr>
              <a:t>в контексте </a:t>
            </a:r>
          </a:p>
          <a:p>
            <a:pPr algn="ctr"/>
            <a:r>
              <a:rPr lang="ru-RU" sz="3600" dirty="0" smtClean="0">
                <a:latin typeface="Monotype Corsiva" pitchFamily="66" charset="0"/>
              </a:rPr>
              <a:t>духовно-нравственного воспитания»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3" y="642918"/>
            <a:ext cx="6715171" cy="830997"/>
          </a:xfrm>
          <a:prstGeom prst="rect">
            <a:avLst/>
          </a:prstGeom>
          <a:solidFill>
            <a:srgbClr val="475A8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5400000" rotWithShape="0">
              <a:srgbClr val="000000">
                <a:alpha val="43137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Проектная группа ГБОУ гимназии №41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имени Эриха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Кестнера</a:t>
            </a:r>
            <a:endParaRPr kumimoji="0" lang="ru-RU" sz="2400" b="1" i="1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4903785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Кухарская Т.Б., Петренко Н.В., 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Михальченко О.В., </a:t>
            </a:r>
            <a:r>
              <a:rPr lang="ru-RU" sz="2800" dirty="0" smtClean="0">
                <a:latin typeface="Monotype Corsiva" pitchFamily="66" charset="0"/>
              </a:rPr>
              <a:t>Романовскова О.А</a:t>
            </a:r>
            <a:r>
              <a:rPr lang="ru-RU" sz="2800" dirty="0" smtClean="0">
                <a:latin typeface="Monotype Corsiva" pitchFamily="66" charset="0"/>
              </a:rPr>
              <a:t>., Федорова </a:t>
            </a:r>
            <a:r>
              <a:rPr lang="ru-RU" sz="2800" dirty="0" smtClean="0">
                <a:latin typeface="Monotype Corsiva" pitchFamily="66" charset="0"/>
              </a:rPr>
              <a:t>Г.И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642918"/>
            <a:ext cx="6715171" cy="830997"/>
          </a:xfrm>
          <a:prstGeom prst="re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Проектная группа ГБОУ гимназии №41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имени Эриха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Кестнера</a:t>
            </a:r>
            <a:endParaRPr kumimoji="0" lang="ru-RU" sz="2400" b="1" i="1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26876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14546" y="349291"/>
            <a:ext cx="6572296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СОЦИАЛЬНОЕ И ПРИКЛАДНОЕ ЗНАЧЕНИЕ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ПОЛУЧЕННЫХ РЕЗУЛЬТАТОВ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500174"/>
            <a:ext cx="8424936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254125" indent="895350"/>
            <a:r>
              <a:rPr lang="ru-RU" sz="2000" dirty="0" smtClean="0"/>
              <a:t>  </a:t>
            </a:r>
            <a:r>
              <a:rPr lang="ru-RU" sz="2000" b="1" dirty="0" smtClean="0"/>
              <a:t>Для учащихся</a:t>
            </a:r>
            <a:endParaRPr lang="ru-RU" sz="2000" dirty="0" smtClean="0"/>
          </a:p>
          <a:p>
            <a:pPr marL="360363" indent="87313"/>
            <a:r>
              <a:rPr lang="ru-RU" sz="2000" b="1" dirty="0" smtClean="0">
                <a:solidFill>
                  <a:srgbClr val="FF0000"/>
                </a:solidFill>
              </a:rPr>
              <a:t>Направление «Формирование ценностей в сфере отношений к России как Отечеству»</a:t>
            </a:r>
            <a:endParaRPr lang="ru-RU" sz="2000" b="1" dirty="0" smtClean="0"/>
          </a:p>
          <a:p>
            <a:pPr marL="360363" indent="447675"/>
            <a:r>
              <a:rPr lang="ru-RU" sz="2000" dirty="0" smtClean="0"/>
              <a:t> </a:t>
            </a:r>
            <a:r>
              <a:rPr lang="ru-RU" sz="2000" b="1" dirty="0" smtClean="0"/>
              <a:t>Программы воспитания и социализации обучающихся на основной ступени образования</a:t>
            </a:r>
          </a:p>
          <a:p>
            <a:pPr marL="360363" indent="447675"/>
            <a:r>
              <a:rPr lang="ru-RU" sz="2000" dirty="0" smtClean="0"/>
              <a:t>-Способность к осознанию российской идентичности в </a:t>
            </a:r>
          </a:p>
          <a:p>
            <a:pPr marL="360363" indent="447675"/>
            <a:r>
              <a:rPr lang="ru-RU" sz="2000" dirty="0" smtClean="0"/>
              <a:t>поликультурном социуме- осознание и ощущение </a:t>
            </a:r>
          </a:p>
          <a:p>
            <a:pPr marL="360363" indent="447675"/>
            <a:r>
              <a:rPr lang="ru-RU" sz="2000" dirty="0" smtClean="0"/>
              <a:t>субъективной сопричастности с судьбой российского народа</a:t>
            </a:r>
          </a:p>
          <a:p>
            <a:pPr marL="808038"/>
            <a:r>
              <a:rPr lang="ru-RU" sz="2000" dirty="0" smtClean="0"/>
              <a:t>-Способность к культурной идентификации- проявление отношения  к истории, культуре, религии, традициям, ценностям </a:t>
            </a:r>
          </a:p>
          <a:p>
            <a:pPr marL="808038">
              <a:tabLst>
                <a:tab pos="808038" algn="l"/>
              </a:tabLst>
            </a:pPr>
            <a:r>
              <a:rPr lang="ru-RU" sz="2000" dirty="0" smtClean="0"/>
              <a:t>-формирование у каждого учащегося самооценки личного интеллектуального и творческого потенциала с целью отыскания</a:t>
            </a:r>
          </a:p>
          <a:p>
            <a:pPr marL="808038">
              <a:tabLst>
                <a:tab pos="808038" algn="l"/>
              </a:tabLst>
            </a:pPr>
            <a:r>
              <a:rPr lang="ru-RU" sz="2000" dirty="0" smtClean="0"/>
              <a:t> своей сферы деятельности</a:t>
            </a:r>
          </a:p>
          <a:p>
            <a:pPr marL="808038">
              <a:tabLst>
                <a:tab pos="808038" algn="l"/>
              </a:tabLst>
            </a:pPr>
            <a:r>
              <a:rPr lang="ru-RU" sz="2000" b="1" dirty="0" smtClean="0"/>
              <a:t>Успешная социализация в обществе! 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5" name="Рисунок 4" descr="фго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57166"/>
            <a:ext cx="2604828" cy="888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08720"/>
            <a:ext cx="189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428736"/>
            <a:ext cx="803411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>
              <a:lnSpc>
                <a:spcPct val="150000"/>
              </a:lnSpc>
            </a:pPr>
            <a:r>
              <a:rPr lang="ru-RU" sz="2000" b="1" dirty="0" smtClean="0">
                <a:ea typeface="Times New Roman" pitchFamily="18" charset="0"/>
                <a:cs typeface="Arial" pitchFamily="34" charset="0"/>
              </a:rPr>
              <a:t>Для учителей: </a:t>
            </a:r>
          </a:p>
          <a:p>
            <a:pPr indent="450850">
              <a:buFontTx/>
              <a:buChar char="•"/>
            </a:pPr>
            <a:r>
              <a:rPr lang="ru-RU" sz="2000" dirty="0" smtClean="0">
                <a:ea typeface="Calibri" pitchFamily="34" charset="0"/>
                <a:cs typeface="Arial" pitchFamily="34" charset="0"/>
              </a:rPr>
              <a:t>Возрастание места и роли в школе духовно-нравственной составляющей деятельности учителя</a:t>
            </a:r>
            <a:endParaRPr lang="ru-RU" sz="2000" dirty="0" smtClean="0">
              <a:cs typeface="Arial" pitchFamily="34" charset="0"/>
            </a:endParaRPr>
          </a:p>
          <a:p>
            <a:pPr indent="450850">
              <a:buFontTx/>
              <a:buChar char="•"/>
            </a:pPr>
            <a:r>
              <a:rPr lang="ru-RU" sz="2000" dirty="0" smtClean="0">
                <a:ea typeface="Calibri" pitchFamily="34" charset="0"/>
                <a:cs typeface="Calibri" pitchFamily="34" charset="0"/>
              </a:rPr>
              <a:t>Формирование у педагогов желания, интереса, знания и личного опыта участия в совместной деятельности по созданию необходимых условий сопровождения духовно-нравственного становления учащихся; </a:t>
            </a:r>
            <a:endParaRPr lang="ru-RU" sz="2000" dirty="0" smtClean="0">
              <a:cs typeface="Arial" pitchFamily="34" charset="0"/>
            </a:endParaRPr>
          </a:p>
          <a:p>
            <a:pPr indent="450850">
              <a:buFontTx/>
              <a:buChar char="•"/>
            </a:pPr>
            <a:r>
              <a:rPr lang="ru-RU" sz="2000" dirty="0" smtClean="0">
                <a:ea typeface="Calibri" pitchFamily="34" charset="0"/>
                <a:cs typeface="Calibri" pitchFamily="34" charset="0"/>
              </a:rPr>
              <a:t>Овладение педагогическими компетенциями ( методической, коммуникативной, информационной, социальной, рефлексивно-аналитической, организационной)</a:t>
            </a:r>
            <a:r>
              <a:rPr lang="ru-RU" sz="2000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42852"/>
            <a:ext cx="6357982" cy="121444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СОЦИАЛЬНОЕ И ПРИКЛАДНОЕ ЗНАЧЕНИЕ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ПОЛУЧЕННЫХ РЕЗУЛЬТАТОВ</a:t>
            </a:r>
            <a:endParaRPr lang="ru-RU" sz="2400" dirty="0" smtClean="0">
              <a:latin typeface="Arial" pitchFamily="34" charset="0"/>
            </a:endParaRPr>
          </a:p>
        </p:txBody>
      </p:sp>
      <p:pic>
        <p:nvPicPr>
          <p:cNvPr id="6" name="Рисунок 5" descr="фго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2357454" cy="888009"/>
          </a:xfrm>
          <a:prstGeom prst="rect">
            <a:avLst/>
          </a:prstGeom>
        </p:spPr>
      </p:pic>
      <p:pic>
        <p:nvPicPr>
          <p:cNvPr id="7" name="Рисунок 6" descr="0_7c4b0_bc7921c2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221088"/>
            <a:ext cx="4032448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3" y="1268760"/>
            <a:ext cx="763284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sz="2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Для образовательного учреждения:</a:t>
            </a:r>
            <a:endParaRPr lang="ru-RU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 indent="450850" algn="just">
              <a:buFontTx/>
              <a:buChar char="•"/>
            </a:pPr>
            <a:r>
              <a:rPr lang="ru-RU" dirty="0" smtClean="0">
                <a:ea typeface="Calibri" pitchFamily="34" charset="0"/>
                <a:cs typeface="Calibri" pitchFamily="34" charset="0"/>
              </a:rPr>
              <a:t>Становление уклада школы: ее духа, ценностей и традиций</a:t>
            </a:r>
          </a:p>
          <a:p>
            <a:pPr indent="450850" algn="just">
              <a:buFontTx/>
              <a:buChar char="•"/>
            </a:pPr>
            <a:r>
              <a:rPr lang="ru-RU" dirty="0" smtClean="0"/>
              <a:t>Интеграция учебной, внеурочной и внешкольной деятельности</a:t>
            </a:r>
            <a:endParaRPr lang="ru-RU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 lvl="0" indent="450850" algn="just">
              <a:buFontTx/>
              <a:buChar char="•"/>
            </a:pPr>
            <a:r>
              <a:rPr lang="ru-RU" dirty="0" smtClean="0"/>
              <a:t>Поддержание творческой среды в школе: проектная деятельность учащихся, проведение в школе конференций, семинаров, круглых столов, посвященных вопросам духовно- нравственного воспитания</a:t>
            </a:r>
            <a:endParaRPr lang="ru-RU" dirty="0" smtClean="0">
              <a:solidFill>
                <a:srgbClr val="FF0000"/>
              </a:solidFill>
              <a:cs typeface="Arial" pitchFamily="34" charset="0"/>
            </a:endParaRPr>
          </a:p>
          <a:p>
            <a:pPr indent="450850" algn="just"/>
            <a:r>
              <a:rPr lang="ru-RU" sz="2000" dirty="0" smtClean="0">
                <a:solidFill>
                  <a:srgbClr val="FF0000"/>
                </a:solidFill>
                <a:cs typeface="Arial" pitchFamily="34" charset="0"/>
              </a:rPr>
              <a:t>Для системы образования района:</a:t>
            </a:r>
          </a:p>
          <a:p>
            <a:pPr indent="450850" algn="just"/>
            <a:r>
              <a:rPr lang="ru-RU" dirty="0" smtClean="0">
                <a:cs typeface="Arial" pitchFamily="34" charset="0"/>
              </a:rPr>
              <a:t>Использование учителями методического пособия «Утраченные святыни» в урочной и внеурочной деятельности в области духовно-нравственного воспитания</a:t>
            </a:r>
          </a:p>
          <a:p>
            <a:pPr indent="450850" algn="just"/>
            <a:r>
              <a:rPr lang="ru-RU" sz="2000" dirty="0" smtClean="0">
                <a:solidFill>
                  <a:srgbClr val="FF0000"/>
                </a:solidFill>
                <a:cs typeface="Arial" pitchFamily="34" charset="0"/>
              </a:rPr>
              <a:t>Для города:</a:t>
            </a:r>
          </a:p>
          <a:p>
            <a:pPr indent="450850" algn="just"/>
            <a:r>
              <a:rPr lang="ru-RU" dirty="0" smtClean="0">
                <a:cs typeface="Arial" pitchFamily="34" charset="0"/>
              </a:rPr>
              <a:t>Идея популяризации проекта призвана познакомить широкую общественность  с утраченными памятниками города</a:t>
            </a:r>
          </a:p>
          <a:p>
            <a:pPr indent="450850" algn="just"/>
            <a:r>
              <a:rPr lang="ru-RU" dirty="0" smtClean="0">
                <a:cs typeface="Arial" pitchFamily="34" charset="0"/>
              </a:rPr>
              <a:t>Расширение  партнеров проекта среди школ города</a:t>
            </a:r>
          </a:p>
          <a:p>
            <a:pPr indent="450850" algn="just"/>
            <a:r>
              <a:rPr lang="ru-RU" dirty="0" smtClean="0">
                <a:cs typeface="Arial" pitchFamily="34" charset="0"/>
              </a:rPr>
              <a:t>Возрождение Введенского собора станет восстановлением еще одной утраченной святыни</a:t>
            </a:r>
          </a:p>
          <a:p>
            <a:pPr indent="450850" algn="just"/>
            <a:endParaRPr lang="ru-RU" b="1" dirty="0" smtClean="0">
              <a:solidFill>
                <a:srgbClr val="FF0000"/>
              </a:solidFill>
              <a:cs typeface="Arial" pitchFamily="34" charset="0"/>
            </a:endParaRPr>
          </a:p>
          <a:p>
            <a:pPr indent="450850" algn="just">
              <a:buFontTx/>
              <a:buChar char="•"/>
            </a:pPr>
            <a:endParaRPr lang="ru-RU" dirty="0" smtClean="0">
              <a:solidFill>
                <a:srgbClr val="17375E"/>
              </a:solidFill>
              <a:cs typeface="Arial" pitchFamily="34" charset="0"/>
            </a:endParaRPr>
          </a:p>
        </p:txBody>
      </p:sp>
      <p:pic>
        <p:nvPicPr>
          <p:cNvPr id="3" name="Рисунок 2" descr="фго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2643206" cy="88800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54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428604"/>
            <a:ext cx="5929354" cy="70788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СОЦИАЛЬНОЕ  И  ПРИКЛАДНОЕ  ЗНАЧЕНИЕ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ПОЛУЧЕННЫХ  РЕЗУЛЬТАТОВ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404664"/>
            <a:ext cx="6264696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Monotype Corsiva" pitchFamily="66" charset="0"/>
              </a:rPr>
              <a:t>Дальнейшее продвижение</a:t>
            </a:r>
          </a:p>
          <a:p>
            <a:pPr algn="ctr"/>
            <a:r>
              <a:rPr lang="ru-RU" sz="3200" b="1" i="1" dirty="0" smtClean="0">
                <a:latin typeface="Monotype Corsiva" pitchFamily="66" charset="0"/>
              </a:rPr>
              <a:t>проекта</a:t>
            </a:r>
            <a:endParaRPr lang="ru-RU" sz="3200" b="1" i="1" dirty="0">
              <a:latin typeface="Monotype Corsiva" pitchFamily="66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929322" y="2500306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072198" y="40005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929322" y="5000636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2357422" y="2500306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7158" y="2143116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интерактивные уроки</a:t>
            </a:r>
            <a:endParaRPr lang="ru-RU" sz="2000" b="1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2071670" y="407194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2500298" y="5214950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4282" y="592933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58082" y="55721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6572264" y="2071678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конференции, семинары,</a:t>
            </a:r>
          </a:p>
          <a:p>
            <a:r>
              <a:rPr lang="ru-RU" b="1" dirty="0" smtClean="0"/>
              <a:t> круглые столы  в районе и городе </a:t>
            </a:r>
            <a:endParaRPr lang="ru-RU" b="1" dirty="0"/>
          </a:p>
        </p:txBody>
      </p:sp>
      <p:pic>
        <p:nvPicPr>
          <p:cNvPr id="19" name="Рисунок 18" descr="КНИГА.JPG"/>
          <p:cNvPicPr>
            <a:picLocks noChangeAspect="1"/>
          </p:cNvPicPr>
          <p:nvPr/>
        </p:nvPicPr>
        <p:blipFill>
          <a:blip r:embed="rId2" cstate="print"/>
          <a:srcRect l="13680" t="18437" b="-4109"/>
          <a:stretch>
            <a:fillRect/>
          </a:stretch>
        </p:blipFill>
        <p:spPr>
          <a:xfrm>
            <a:off x="3143240" y="2786058"/>
            <a:ext cx="2680794" cy="307183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6786578" y="3500438"/>
            <a:ext cx="2000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расширение сетевого взаимодействия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2844" y="5214950"/>
            <a:ext cx="235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</a:rPr>
              <a:t>исследовательская</a:t>
            </a:r>
          </a:p>
          <a:p>
            <a:pPr lvl="0"/>
            <a:r>
              <a:rPr lang="ru-RU" sz="2000" b="1" dirty="0" smtClean="0">
                <a:solidFill>
                  <a:prstClr val="black"/>
                </a:solidFill>
              </a:rPr>
              <a:t> деятельность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643703" y="5286387"/>
            <a:ext cx="235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</a:rPr>
              <a:t>интерактивные</a:t>
            </a:r>
          </a:p>
          <a:p>
            <a:pPr lvl="0"/>
            <a:r>
              <a:rPr lang="ru-RU" sz="2000" b="1" dirty="0" smtClean="0">
                <a:solidFill>
                  <a:prstClr val="black"/>
                </a:solidFill>
              </a:rPr>
              <a:t> экскурсии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3643314"/>
            <a:ext cx="2638456" cy="709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</a:rPr>
              <a:t>проектная</a:t>
            </a:r>
          </a:p>
          <a:p>
            <a:pPr lvl="0"/>
            <a:r>
              <a:rPr lang="ru-RU" sz="2000" b="1" dirty="0" smtClean="0">
                <a:solidFill>
                  <a:prstClr val="black"/>
                </a:solidFill>
              </a:rPr>
              <a:t>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5_big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14546" y="1000104"/>
            <a:ext cx="4539869" cy="5857896"/>
          </a:xfrm>
          <a:prstGeom prst="rect">
            <a:avLst/>
          </a:prstGeom>
        </p:spPr>
      </p:pic>
      <p:pic>
        <p:nvPicPr>
          <p:cNvPr id="1028" name="Picture 4" descr="http://statehistory.ru/img_lib2/2015/02/1424744172_c65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BECE6"/>
              </a:clrFrom>
              <a:clrTo>
                <a:srgbClr val="DBECE6">
                  <a:alpha val="0"/>
                </a:srgbClr>
              </a:clrTo>
            </a:clrChange>
          </a:blip>
          <a:srcRect l="9934" t="494" r="10595"/>
          <a:stretch>
            <a:fillRect/>
          </a:stretch>
        </p:blipFill>
        <p:spPr bwMode="auto">
          <a:xfrm>
            <a:off x="2214546" y="1928826"/>
            <a:ext cx="4500594" cy="4929198"/>
          </a:xfrm>
          <a:prstGeom prst="rect">
            <a:avLst/>
          </a:prstGeom>
          <a:noFill/>
        </p:spPr>
      </p:pic>
      <p:sp>
        <p:nvSpPr>
          <p:cNvPr id="1030" name="AutoShape 6" descr="https://pp.vk.me/c627231/v627231862/49c0/ObtosKNOJk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pp.vk.me/c627231/v627231862/49c0/ObtosKNOJk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pp.vk.me/c627231/v627231862/49c0/ObtosKNOJk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https://pp.vk.me/c627231/v627231862/49c0/ObtosKNOJk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https://pp.vk.me/c627231/v627231862/49c0/ObtosKNOJk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Миссия –</a:t>
            </a:r>
          </a:p>
          <a:p>
            <a:pPr algn="ctr"/>
            <a:r>
              <a:rPr lang="ru-RU" sz="2200" dirty="0" smtClean="0">
                <a:latin typeface="Monotype Corsiva" pitchFamily="66" charset="0"/>
              </a:rPr>
              <a:t>Возрождение Храма как источника православной веры и культуры наших предков</a:t>
            </a:r>
            <a:endParaRPr lang="ru-RU" sz="2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40466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pic>
        <p:nvPicPr>
          <p:cNvPr id="3" name="Рисунок 2" descr="flag_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7158" y="285728"/>
            <a:ext cx="1462390" cy="88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85786" y="3786190"/>
            <a:ext cx="7929618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духовно-нравственного развития и воспитания личности гражданина России является ключевой задачей современной государственной политики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Российской Федерации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Концепция духовно-нравственного развития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воспитания личности гражданина России.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1500174"/>
            <a:ext cx="4857784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Воспитание патриотизма</a:t>
            </a:r>
          </a:p>
          <a:p>
            <a:pPr algn="ctr"/>
            <a:r>
              <a:rPr lang="ru-RU" sz="2400" dirty="0" smtClean="0"/>
              <a:t>через участие обучающихся в общественно значимых проектах , направленных  на распространение идеи Отечества в социуме   </a:t>
            </a:r>
            <a:endParaRPr lang="ru-RU" sz="2400" dirty="0"/>
          </a:p>
        </p:txBody>
      </p:sp>
      <p:pic>
        <p:nvPicPr>
          <p:cNvPr id="8" name="Рисунок 7" descr="фгос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214290"/>
            <a:ext cx="2604828" cy="8880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500042"/>
            <a:ext cx="3168352" cy="85725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dirty="0" smtClean="0"/>
              <a:t>Цель проекта</a:t>
            </a:r>
            <a:endParaRPr lang="ru-RU" sz="36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7371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     Формирование у учащихся представлений о роли храмов в истории российского воинства на основе изучения истории Введенского собора лейб-гвардии Семеновского полка</a:t>
            </a:r>
          </a:p>
          <a:p>
            <a:pPr algn="ctr">
              <a:buNone/>
            </a:pPr>
            <a:r>
              <a:rPr lang="ru-RU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Задачи проекта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Предоставление учащимся знаний о Введенском соборе и Семеновском полке, исторической эпохе их существования;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+mj-lt"/>
              </a:rPr>
              <a:t>Р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азвитие у учащихся эстетических переживаний при созерцании храмов, созданных архитектором Константином Тоном;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Воспитание патриотического мироощущения, утверждающего вечную ценность человеческой жизни - служение Отечеству.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260648"/>
            <a:ext cx="5508104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b="1" dirty="0" smtClean="0"/>
              <a:t>Создание условий</a:t>
            </a:r>
            <a:r>
              <a:rPr lang="ru-RU" sz="2400" b="1" i="1" dirty="0" smtClean="0"/>
              <a:t> для формирования ценностных установок  учащихся на стремление </a:t>
            </a:r>
            <a:r>
              <a:rPr lang="ru-RU" sz="2400" b="1" dirty="0" smtClean="0"/>
              <a:t>служить Отечеству 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357166"/>
            <a:ext cx="6527648" cy="9541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</a:t>
            </a:r>
            <a:r>
              <a:rPr lang="ru-RU" sz="2800" b="1" dirty="0" smtClean="0">
                <a:latin typeface="Monotype Corsiva" pitchFamily="66" charset="0"/>
              </a:rPr>
              <a:t>ПОЛУЧЕННЫЕ ПРОДУКТЫ ПРОЕКТНОЙ ДЕЯТЕЛЬНОСТИ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428737"/>
            <a:ext cx="221457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           Методическое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 пособие  «Утраченные святыни»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/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/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/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1857364"/>
            <a:ext cx="3429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Создание ДОО «Юный </a:t>
            </a:r>
            <a:r>
              <a:rPr lang="ru-RU" sz="2400" b="1" dirty="0" err="1" smtClean="0"/>
              <a:t>семеновец</a:t>
            </a:r>
            <a:r>
              <a:rPr lang="ru-RU" sz="2400" b="1" dirty="0" smtClean="0"/>
              <a:t> - </a:t>
            </a:r>
            <a:r>
              <a:rPr lang="ru-RU" sz="2400" b="1" dirty="0" err="1" smtClean="0"/>
              <a:t>преображенец</a:t>
            </a:r>
            <a:r>
              <a:rPr lang="ru-RU" sz="2400" b="1" dirty="0" smtClean="0"/>
              <a:t>» </a:t>
            </a:r>
          </a:p>
        </p:txBody>
      </p:sp>
      <p:pic>
        <p:nvPicPr>
          <p:cNvPr id="6" name="Рисунок 5" descr="IMG_0358.JPG"/>
          <p:cNvPicPr>
            <a:picLocks noChangeAspect="1"/>
          </p:cNvPicPr>
          <p:nvPr/>
        </p:nvPicPr>
        <p:blipFill>
          <a:blip r:embed="rId2" cstate="print"/>
          <a:srcRect t="11611"/>
          <a:stretch>
            <a:fillRect/>
          </a:stretch>
        </p:blipFill>
        <p:spPr>
          <a:xfrm>
            <a:off x="5715008" y="3143248"/>
            <a:ext cx="3115007" cy="1785950"/>
          </a:xfrm>
          <a:prstGeom prst="rect">
            <a:avLst/>
          </a:prstGeom>
        </p:spPr>
      </p:pic>
      <p:pic>
        <p:nvPicPr>
          <p:cNvPr id="9" name="Рисунок 8" descr="2016-01-20 10.51.37.jpg"/>
          <p:cNvPicPr>
            <a:picLocks noChangeAspect="1"/>
          </p:cNvPicPr>
          <p:nvPr/>
        </p:nvPicPr>
        <p:blipFill>
          <a:blip r:embed="rId3" cstate="print"/>
          <a:srcRect t="6250" r="2438" b="2287"/>
          <a:stretch>
            <a:fillRect/>
          </a:stretch>
        </p:blipFill>
        <p:spPr>
          <a:xfrm>
            <a:off x="2928926" y="1571612"/>
            <a:ext cx="2500330" cy="28575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43240" y="5214950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Буклет </a:t>
            </a:r>
          </a:p>
          <a:p>
            <a:r>
              <a:rPr lang="ru-RU" sz="2400" b="1" dirty="0" smtClean="0"/>
              <a:t>Презентация «Утраченные храмы Константина Тона»</a:t>
            </a:r>
            <a:endParaRPr lang="ru-RU" sz="2400" b="1" dirty="0"/>
          </a:p>
        </p:txBody>
      </p:sp>
      <p:pic>
        <p:nvPicPr>
          <p:cNvPr id="11" name="Рисунок 10" descr="20160121_153338-1.jpg"/>
          <p:cNvPicPr>
            <a:picLocks noChangeAspect="1"/>
          </p:cNvPicPr>
          <p:nvPr/>
        </p:nvPicPr>
        <p:blipFill>
          <a:blip r:embed="rId4" cstate="print"/>
          <a:srcRect t="1042" r="4901"/>
          <a:stretch>
            <a:fillRect/>
          </a:stretch>
        </p:blipFill>
        <p:spPr>
          <a:xfrm>
            <a:off x="785786" y="3643314"/>
            <a:ext cx="1828793" cy="2714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27687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3140968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71538" y="1285860"/>
            <a:ext cx="724487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-создание образовательного путешествия «Утраченные святыни Константина Тона» по городу Санкт-Петербургу, разработка маршрутных листов;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-обращение к более широкому кругу источников -к библиотекам города, 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-интерес к жизни современного Семеновского полка-1го отдельного стрелкового полка;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-встреча с настоятелем прихода Введения во храм Пресвятой Богородицы лейб-гвардии Семеновского полка 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протоиереем Михаилом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Погибловым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-расширение сетевого взаимодействия..</a:t>
            </a:r>
          </a:p>
          <a:p>
            <a:r>
              <a:rPr lang="ru-RU" sz="2400" dirty="0" smtClean="0"/>
              <a:t> 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642918"/>
            <a:ext cx="571504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ПРОДОЛЖЕНИЕ  ПРОЕКТА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44824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91001" y="1357298"/>
            <a:ext cx="7761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КЛАССНЫМ РУКОВОДИТЕЛЯМ ОСНОВНОЙ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ШКОЛЫ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21297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70892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227687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728" y="1857364"/>
            <a:ext cx="6572296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культурно-творческая стратегия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воспитания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35010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357166"/>
            <a:ext cx="6527648" cy="954107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МЕТОДИЧЕСКАЯ И ПРАКТИЧЕСКАЯ ЦЕННОСТЬ</a:t>
            </a:r>
            <a:endParaRPr lang="ru-RU" sz="28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728" y="2786058"/>
            <a:ext cx="65722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оптимальная, открывающая широкие возможности в организации индивидуальной и совместной деятельности учащихся, развития их внутреннего духовно-нравственного потенциала и выработки способности делать выбор в пользу социальной активности.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299695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357166"/>
            <a:ext cx="6357982" cy="1261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СОВЕТУЕМ        ИСПОЛЬЗОВАТЬ</a:t>
            </a:r>
          </a:p>
          <a:p>
            <a:pPr algn="ctr"/>
            <a:r>
              <a:rPr lang="ru-RU" sz="2400" b="1" dirty="0" smtClean="0"/>
              <a:t>методическое пособие</a:t>
            </a:r>
          </a:p>
          <a:p>
            <a:pPr algn="ctr"/>
            <a:r>
              <a:rPr lang="ru-RU" sz="2400" b="1" dirty="0" smtClean="0"/>
              <a:t> «Утраченные святыни», потому что</a:t>
            </a:r>
            <a:r>
              <a:rPr lang="ru-RU" sz="2800" b="1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342900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"/>
            <a:ext cx="90011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Calibri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                 разработки уроков и внеклассных занятий построены с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                   использованием современных педагогических технологий: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714620"/>
            <a:ext cx="8072494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indent="4476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Православный храм. Введенский собор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Arial" pitchFamily="34" charset="0"/>
            </a:endParaRPr>
          </a:p>
          <a:p>
            <a:pPr lvl="0" indent="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Утраченные святыни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Мастерская письма.</a:t>
            </a:r>
            <a:endParaRPr lang="ru-RU" dirty="0" smtClean="0">
              <a:latin typeface="Arial" pitchFamily="34" charset="0"/>
            </a:endParaRPr>
          </a:p>
          <a:p>
            <a:pPr marL="447675" lvl="0" indent="-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Цикл уроков по гражданско-патриотическому воспитанию на примерах               служения воинов Семеновского полка.</a:t>
            </a:r>
            <a:endParaRPr lang="ru-RU" dirty="0" smtClean="0">
              <a:latin typeface="Arial" pitchFamily="34" charset="0"/>
            </a:endParaRPr>
          </a:p>
          <a:p>
            <a:pPr lvl="0" indent="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Устав ДОО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Юный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семеновец-преображенец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Arial" pitchFamily="34" charset="0"/>
            </a:endParaRPr>
          </a:p>
          <a:p>
            <a:pPr lvl="0" indent="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Страницы воинской славы Семеновского полка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Arial" pitchFamily="34" charset="0"/>
            </a:endParaRPr>
          </a:p>
          <a:p>
            <a:pPr lvl="0" indent="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Образовательное путешествие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Константин Тон в Петербурге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Arial" pitchFamily="34" charset="0"/>
            </a:endParaRPr>
          </a:p>
          <a:p>
            <a:pPr lvl="0" indent="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Викторина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Введенский собор лейб-гвардии Семеновского полка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Arial" pitchFamily="34" charset="0"/>
            </a:endParaRPr>
          </a:p>
          <a:p>
            <a:pPr lvl="0" indent="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Русско-византийский стиль Константина Андреевича Тона.</a:t>
            </a:r>
            <a:endParaRPr lang="ru-RU" dirty="0" smtClean="0">
              <a:latin typeface="Arial" pitchFamily="34" charset="0"/>
            </a:endParaRPr>
          </a:p>
          <a:p>
            <a:pPr lvl="0" indent="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Константин Андреевич Тон ( на немецком языке).</a:t>
            </a:r>
            <a:endParaRPr lang="ru-RU" dirty="0" smtClean="0">
              <a:latin typeface="Arial" pitchFamily="34" charset="0"/>
            </a:endParaRPr>
          </a:p>
          <a:p>
            <a:pPr lvl="0" indent="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Викторина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Биография К.А.Тона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Arial" pitchFamily="34" charset="0"/>
            </a:endParaRPr>
          </a:p>
          <a:p>
            <a:pPr lvl="0" indent="4476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Классный час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Марш командует парадом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7" name="Рисунок 6" descr="КНИГА.JPG"/>
          <p:cNvPicPr>
            <a:picLocks noChangeAspect="1"/>
          </p:cNvPicPr>
          <p:nvPr/>
        </p:nvPicPr>
        <p:blipFill>
          <a:blip r:embed="rId2" cstate="print"/>
          <a:srcRect l="13636"/>
          <a:stretch>
            <a:fillRect/>
          </a:stretch>
        </p:blipFill>
        <p:spPr>
          <a:xfrm>
            <a:off x="285720" y="285728"/>
            <a:ext cx="1357322" cy="18989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428604"/>
            <a:ext cx="678661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sz="2800" b="1" dirty="0" smtClean="0">
                <a:latin typeface="Monotype Corsiva" pitchFamily="66" charset="0"/>
              </a:rPr>
              <a:t>Проект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«Страницы  воинской  славы 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 Семеновского полка»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571744"/>
            <a:ext cx="77867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 1 страница «В  начале  славных дел»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3000372"/>
            <a:ext cx="771530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2400" dirty="0" smtClean="0"/>
              <a:t>2 страница « Александр Васильевич Суворов. «Наука побеждать»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3857628"/>
            <a:ext cx="764386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2400" dirty="0" smtClean="0"/>
              <a:t>3 страница «Девятнадцатый век»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4357694"/>
            <a:ext cx="771530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4 страница «Введенский собор»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5286388"/>
            <a:ext cx="7572428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5 страница « Великая война»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785918" y="1857364"/>
            <a:ext cx="667451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Продукт : устный журнал с использованием средств ИКТ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6119336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ДУХОВНО-НРАВСТВЕННОЕ САМОВОСПИТАНИЕ-</a:t>
            </a:r>
            <a:endParaRPr lang="ru-RU" b="1" dirty="0"/>
          </a:p>
        </p:txBody>
      </p:sp>
      <p:pic>
        <p:nvPicPr>
          <p:cNvPr id="12" name="Рисунок 11" descr="КНИГА.JPG"/>
          <p:cNvPicPr>
            <a:picLocks noChangeAspect="1"/>
          </p:cNvPicPr>
          <p:nvPr/>
        </p:nvPicPr>
        <p:blipFill>
          <a:blip r:embed="rId2" cstate="print"/>
          <a:srcRect l="13636"/>
          <a:stretch>
            <a:fillRect/>
          </a:stretch>
        </p:blipFill>
        <p:spPr>
          <a:xfrm>
            <a:off x="323528" y="332656"/>
            <a:ext cx="1357322" cy="189890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48" y="214290"/>
            <a:ext cx="650089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Отзывы участников образовательного процесса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" name="Управляющая кнопка: фильм 3">
            <a:hlinkClick r:id="rId2" action="ppaction://hlinkfile" highlightClick="1"/>
          </p:cNvPr>
          <p:cNvSpPr/>
          <p:nvPr/>
        </p:nvSpPr>
        <p:spPr>
          <a:xfrm>
            <a:off x="428596" y="2214554"/>
            <a:ext cx="1428760" cy="85725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3071810"/>
            <a:ext cx="3993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Иерей Андрей Ковальчук, </a:t>
            </a:r>
          </a:p>
          <a:p>
            <a:r>
              <a:rPr lang="ru-RU" dirty="0" smtClean="0"/>
              <a:t>помощник благочинного </a:t>
            </a:r>
          </a:p>
          <a:p>
            <a:r>
              <a:rPr lang="ru-RU" dirty="0" smtClean="0"/>
              <a:t>Приморского благочиния</a:t>
            </a:r>
          </a:p>
          <a:p>
            <a:r>
              <a:rPr lang="ru-RU" dirty="0" smtClean="0"/>
              <a:t>в образовании;</a:t>
            </a:r>
          </a:p>
          <a:p>
            <a:r>
              <a:rPr lang="ru-RU" dirty="0" smtClean="0"/>
              <a:t>член Совета родителей гимназии №41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6248" y="3143248"/>
            <a:ext cx="2293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Федор Кондратенко,</a:t>
            </a:r>
          </a:p>
          <a:p>
            <a:r>
              <a:rPr lang="ru-RU" dirty="0" smtClean="0"/>
              <a:t>Учащийся 9аш класса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3071810"/>
            <a:ext cx="2302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Члены общества </a:t>
            </a:r>
          </a:p>
          <a:p>
            <a:r>
              <a:rPr lang="ru-RU" dirty="0" smtClean="0"/>
              <a:t>«Юный </a:t>
            </a:r>
            <a:r>
              <a:rPr lang="ru-RU" dirty="0" err="1" smtClean="0"/>
              <a:t>семеновец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Софья Кирилина,</a:t>
            </a:r>
          </a:p>
          <a:p>
            <a:r>
              <a:rPr lang="ru-RU" dirty="0" smtClean="0"/>
              <a:t>Роман </a:t>
            </a:r>
            <a:r>
              <a:rPr lang="ru-RU" dirty="0" err="1" smtClean="0"/>
              <a:t>Намлиев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4929198"/>
            <a:ext cx="4324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Виктория Альбертовна</a:t>
            </a:r>
          </a:p>
          <a:p>
            <a:r>
              <a:rPr lang="ru-RU" dirty="0" smtClean="0"/>
              <a:t>Никитина, учитель музыки гимназии №41</a:t>
            </a:r>
            <a:endParaRPr lang="ru-RU" dirty="0"/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3" cstate="print"/>
          <a:srcRect l="13636"/>
          <a:stretch>
            <a:fillRect/>
          </a:stretch>
        </p:blipFill>
        <p:spPr>
          <a:xfrm>
            <a:off x="500034" y="214290"/>
            <a:ext cx="1357322" cy="1898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829</Words>
  <Application>Microsoft Office PowerPoint</Application>
  <PresentationFormat>Экран (4:3)</PresentationFormat>
  <Paragraphs>145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Цель проекта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marisha</cp:lastModifiedBy>
  <cp:revision>116</cp:revision>
  <dcterms:modified xsi:type="dcterms:W3CDTF">2017-06-14T06:16:12Z</dcterms:modified>
</cp:coreProperties>
</file>